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58" r:id="rId3"/>
    <p:sldId id="365" r:id="rId4"/>
    <p:sldId id="366" r:id="rId5"/>
    <p:sldId id="425" r:id="rId6"/>
    <p:sldId id="329" r:id="rId7"/>
    <p:sldId id="426" r:id="rId8"/>
    <p:sldId id="385" r:id="rId9"/>
    <p:sldId id="318" r:id="rId10"/>
    <p:sldId id="452" r:id="rId11"/>
    <p:sldId id="453" r:id="rId12"/>
    <p:sldId id="390" r:id="rId13"/>
    <p:sldId id="427" r:id="rId14"/>
    <p:sldId id="428" r:id="rId15"/>
    <p:sldId id="391" r:id="rId16"/>
    <p:sldId id="273" r:id="rId17"/>
    <p:sldId id="299" r:id="rId19"/>
    <p:sldId id="469" r:id="rId20"/>
    <p:sldId id="474" r:id="rId21"/>
    <p:sldId id="470" r:id="rId22"/>
    <p:sldId id="471" r:id="rId23"/>
    <p:sldId id="472" r:id="rId24"/>
    <p:sldId id="473" r:id="rId25"/>
    <p:sldId id="321" r:id="rId26"/>
    <p:sldId id="392" r:id="rId27"/>
    <p:sldId id="323" r:id="rId28"/>
    <p:sldId id="445" r:id="rId29"/>
    <p:sldId id="449" r:id="rId30"/>
    <p:sldId id="357" r:id="rId31"/>
  </p:sldIdLst>
  <p:sldSz cx="12192000" cy="6858000"/>
  <p:notesSz cx="6858000" cy="9144000"/>
  <p:embeddedFontLst>
    <p:embeddedFont>
      <p:font typeface="方正兰亭纤黑_GBK" panose="02000000000000000000" charset="0"/>
      <p:regular r:id="rId35"/>
    </p:embeddedFont>
    <p:embeddedFont>
      <p:font typeface="冬青黑体简体中文 W3" panose="020B0300000000000000"/>
      <p:regular r:id="rId36"/>
    </p:embeddedFont>
    <p:embeddedFont>
      <p:font typeface="Calibri" panose="020F0502020204030204" charset="0"/>
      <p:regular r:id="rId37"/>
      <p:bold r:id="rId38"/>
      <p:italic r:id="rId39"/>
      <p:boldItalic r:id="rId40"/>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205"/>
        <p:guide orient="horz" pos="1956"/>
        <p:guide orient="horz" pos="1672"/>
        <p:guide orient="horz" pos="3738"/>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885" y="4388803"/>
            <a:ext cx="1585913" cy="1649412"/>
          </a:xfrm>
          <a:prstGeom prst="rect">
            <a:avLst/>
          </a:prstGeom>
          <a:noFill/>
          <a:ln w="9525">
            <a:noFill/>
          </a:ln>
        </p:spPr>
      </p:pic>
      <p:sp>
        <p:nvSpPr>
          <p:cNvPr id="2" name="文本框 1"/>
          <p:cNvSpPr txBox="1"/>
          <p:nvPr/>
        </p:nvSpPr>
        <p:spPr>
          <a:xfrm>
            <a:off x="3202940" y="6129020"/>
            <a:ext cx="6031865" cy="450850"/>
          </a:xfrm>
          <a:prstGeom prst="rect">
            <a:avLst/>
          </a:prstGeom>
          <a:noFill/>
        </p:spPr>
        <p:txBody>
          <a:bodyPr wrap="square" rtlCol="0">
            <a:spAutoFit/>
          </a:bodyPr>
          <a:p>
            <a:pPr algn="ctr">
              <a:lnSpc>
                <a:spcPct val="130000"/>
              </a:lnSpc>
            </a:pPr>
            <a:r>
              <a:rPr lang="zh-CN" altLang="en-US" dirty="0" smtClean="0">
                <a:solidFill>
                  <a:srgbClr val="595959"/>
                </a:solidFill>
              </a:rPr>
              <a:t>组员：许佳俊、徐柯杰、何宇晨、杜潇天、黄玉钱</a:t>
            </a:r>
            <a:endParaRPr lang="zh-CN" altLang="en-US" dirty="0" smtClean="0">
              <a:solidFill>
                <a:srgbClr val="59595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对象 1">
            <a:hlinkClick r:id="" action="ppaction://ole?verb="/>
          </p:cNvPr>
          <p:cNvGraphicFramePr>
            <a:graphicFrameLocks noChangeAspect="1"/>
          </p:cNvGraphicFramePr>
          <p:nvPr/>
        </p:nvGraphicFramePr>
        <p:xfrm>
          <a:off x="4435475" y="2515870"/>
          <a:ext cx="2661285" cy="1826260"/>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Visio.Drawing.11">
                  <p:embed/>
                </p:oleObj>
              </mc:Choice>
              <mc:Fallback>
                <p:oleObj name="" showAsIcon="1" r:id="rId1" imgW="971550" imgH="666750" progId="Visio.Drawing.11">
                  <p:embed/>
                  <p:pic>
                    <p:nvPicPr>
                      <p:cNvPr id="0" name="图片 1024"/>
                      <p:cNvPicPr/>
                      <p:nvPr/>
                    </p:nvPicPr>
                    <p:blipFill>
                      <a:blip r:embed="rId2"/>
                      <a:stretch>
                        <a:fillRect/>
                      </a:stretch>
                    </p:blipFill>
                    <p:spPr>
                      <a:xfrm>
                        <a:off x="4435475" y="2515870"/>
                        <a:ext cx="2661285" cy="1826260"/>
                      </a:xfrm>
                      <a:prstGeom prst="rect">
                        <a:avLst/>
                      </a:prstGeom>
                    </p:spPr>
                  </p:pic>
                </p:oleObj>
              </mc:Fallback>
            </mc:AlternateContent>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对象 1">
            <a:hlinkClick r:id="" action="ppaction://ole?verb="/>
          </p:cNvPr>
          <p:cNvGraphicFramePr>
            <a:graphicFrameLocks noChangeAspect="1"/>
          </p:cNvGraphicFramePr>
          <p:nvPr/>
        </p:nvGraphicFramePr>
        <p:xfrm>
          <a:off x="4732020" y="2588895"/>
          <a:ext cx="2447925" cy="1680210"/>
        </p:xfrm>
        <a:graphic>
          <a:graphicData uri="http://schemas.openxmlformats.org/presentationml/2006/ole">
            <mc:AlternateContent xmlns:mc="http://schemas.openxmlformats.org/markup-compatibility/2006">
              <mc:Choice xmlns:v="urn:schemas-microsoft-com:vml" Requires="v">
                <p:oleObj spid="_x0000_s2049" name="" showAsIcon="1" r:id="rId1" imgW="971550" imgH="666750" progId="Visio.Drawing.11">
                  <p:embed/>
                </p:oleObj>
              </mc:Choice>
              <mc:Fallback>
                <p:oleObj name="" showAsIcon="1" r:id="rId1" imgW="971550" imgH="666750" progId="Visio.Drawing.11">
                  <p:embed/>
                  <p:pic>
                    <p:nvPicPr>
                      <p:cNvPr id="0" name="图片 2048"/>
                      <p:cNvPicPr/>
                      <p:nvPr/>
                    </p:nvPicPr>
                    <p:blipFill>
                      <a:blip r:embed="rId2"/>
                      <a:stretch>
                        <a:fillRect/>
                      </a:stretch>
                    </p:blipFill>
                    <p:spPr>
                      <a:xfrm>
                        <a:off x="4732020" y="2588895"/>
                        <a:ext cx="2447925" cy="168021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对象 1">
            <a:hlinkClick r:id="" action="ppaction://ole?verb="/>
          </p:cNvPr>
          <p:cNvGraphicFramePr>
            <a:graphicFrameLocks noChangeAspect="1"/>
          </p:cNvGraphicFramePr>
          <p:nvPr/>
        </p:nvGraphicFramePr>
        <p:xfrm>
          <a:off x="5031105" y="2905125"/>
          <a:ext cx="2332355" cy="1600835"/>
        </p:xfrm>
        <a:graphic>
          <a:graphicData uri="http://schemas.openxmlformats.org/presentationml/2006/ole">
            <mc:AlternateContent xmlns:mc="http://schemas.openxmlformats.org/markup-compatibility/2006">
              <mc:Choice xmlns:v="urn:schemas-microsoft-com:vml" Requires="v">
                <p:oleObj spid="_x0000_s3073" name="" showAsIcon="1" r:id="rId1" imgW="971550" imgH="666750" progId="MSProject.Project.9">
                  <p:embed/>
                </p:oleObj>
              </mc:Choice>
              <mc:Fallback>
                <p:oleObj name="" showAsIcon="1" r:id="rId1" imgW="971550" imgH="666750" progId="MSProject.Project.9">
                  <p:embed/>
                  <p:pic>
                    <p:nvPicPr>
                      <p:cNvPr id="0" name="图片 3072"/>
                      <p:cNvPicPr/>
                      <p:nvPr/>
                    </p:nvPicPr>
                    <p:blipFill>
                      <a:blip r:embed="rId2"/>
                      <a:stretch>
                        <a:fillRect/>
                      </a:stretch>
                    </p:blipFill>
                    <p:spPr>
                      <a:xfrm>
                        <a:off x="5031105" y="2905125"/>
                        <a:ext cx="2332355" cy="1600835"/>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479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
        <p:nvSpPr>
          <p:cNvPr id="3" name="文本框 2"/>
          <p:cNvSpPr txBox="1"/>
          <p:nvPr/>
        </p:nvSpPr>
        <p:spPr>
          <a:xfrm>
            <a:off x="1929130" y="5696585"/>
            <a:ext cx="8098790" cy="450850"/>
          </a:xfrm>
          <a:prstGeom prst="rect">
            <a:avLst/>
          </a:prstGeom>
          <a:noFill/>
        </p:spPr>
        <p:txBody>
          <a:bodyPr wrap="square" rtlCol="0">
            <a:spAutoFit/>
          </a:bodyPr>
          <a:p>
            <a:pPr algn="l">
              <a:lnSpc>
                <a:spcPct val="130000"/>
              </a:lnSpc>
            </a:pPr>
            <a:r>
              <a:rPr lang="zh-CN" altLang="en-US" dirty="0" smtClean="0">
                <a:solidFill>
                  <a:srgbClr val="595959"/>
                </a:solidFill>
              </a:rPr>
              <a:t>注：由于小组成员都是学生，本预算不用作实际用途。</a:t>
            </a:r>
            <a:endParaRPr lang="zh-CN" altLang="en-US" dirty="0" smtClean="0">
              <a:solidFill>
                <a:srgbClr val="595959"/>
              </a:solidFil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需求获取方面的风险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3" name="表格 2"/>
          <p:cNvGraphicFramePr/>
          <p:nvPr/>
        </p:nvGraphicFramePr>
        <p:xfrm>
          <a:off x="318135" y="873125"/>
          <a:ext cx="11376025" cy="56191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产品前景和项目范围没有达成明确的共识引发的风险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1.将用户群分类，选择每类的用户代表，采用面对面交谈、观察用户工作、了解工作组织、让用户参加设计等方法和用户建立起良好的沟通环境和氛围，针对产品前景和项目范围进行沟通，正确疏导用户进行说明，并正确准确地记录。</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2.在需求工程项目计划中，在任务书中进行明确的时间分配，绘制完整的甘特图，对每个阶段的时间分配进行审查。</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3.查找需求规格说明的国际标准模板，召开专门的需求规格制定的小组会议，对各方面进行需求规格定义，并制作完整和正确的需求规格说明书。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4.针对非功能需求（性能需求、可靠性需求、易用性需求、安全性需求、运行环境约束、外部接口、可保障性需求）进行规范说明，正确配置资源。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5.让用户罗列出所有的需求，准确地记录下来，并加以说明，对于表达不清的、笼统模糊、尺度难以控制的，要善于挖掘、善于诱导来启发用户对目标系统的理解和认识，帮助表达其真正需求。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需求开发所需的时间分配不合理引发的风险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14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需求规格说明的不完整性和不正确性引发的风险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忽视非功能需求引发的风险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未加说明的需求引发的风险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对已有的产品作为需求基线来源引发的风险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需求分析方面的风险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设定需求优先级引发的风险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熟悉需求优先级排序的原因和方法，进行正确地需求优先级排序，针对（客户的需求、需求对客户的相对重要程度、功能需求交付的时间、作为其他需求之前提的需求以及各需求之间的其他关系、哪些需求必须放在一起实现、满足每个需求所需要的成本）六个问题进行深刻理解，并运用简单合理的方法（二分法、两两比较法、三层分级法、MoSCoW法等），正确依据价值、成本和风险排优先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2.小组各成员针对适合本项目的各种技术、方法、语言、工具、硬件进行熟悉，项目经理进行一定的组员培训，提高小组成员的专业技术水平。</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不熟悉的技术、方法、语言、工具或者硬件引发的风险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107632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编写需求规格说明方面的风险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尽管问题待确定但迫于时间压力而继续向前引发的风险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1.项目经理正确合理的进行整个项目的时间分配，落实每个小组成员的工作，并在每个工作阶段进行定期审查，要求提前完成工作，留出时间进行修正更改、提交任务和进行下阶段任务的提前进行。</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2.针对二义性的术语进行深刻分析，用简单朴素的语言进行描述。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具有二义性的术语引发的风险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需求确认方面的风险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变更需求引发的风险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1.用户必须参与评审，这是由用户对需求进行最后确认的机会，减少需求变更的发生。</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2.需求评审是需求验证的重要环节，是需求质量的保证。必须进行需求确认的需求评审。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3.评审前需将文档发给参与人员，并留出时间让其提出问题。先沟通好目标，再进行细节的落实。正式评审和非正式评审相结合。</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未经确认的需求引发的风险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审查熟练程度引发的风险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需求管理方面的风险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需求变更过程引发的风险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建立需求基线，基线是需求变更的依据。每次变更并进行评审后都要重新确定新的基线。制定简单有效的变更控制流程，并形成文档。成立项目变更控制委员会（CCB），负责裁定接受哪些变更。跟踪每项需求的状态，衡定需求稳定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为实现的需求引发的风险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扩大目标范围引发的风险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团队内部人员的风险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318135" y="873125"/>
          <a:ext cx="11376025" cy="535305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成员不服从内部约定的风险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指定小组内的相关规定，具有一定的奖惩措施。针对每个事件进行报备，突发事件进行事后报备。定期进行小组会议，针对各阶段的工作进行评审审查，并对下阶段任务进行合理分配提出。不定期进行组内之间的专业知识培训，加强专业能力。对项目流程不定期的更新，并对小组成员进行讲解。定期进行Team Building，增强小组凝聚力。设置“替补”，如果组内有一位成员临时有事无法完成任务，则让“替补”代替完成，替补顺序为：许佳俊-&gt;徐柯杰-&gt;何宇晨-&gt;黄玉钱-&gt;杜潇天。当然被替补者需要惩罚，惩罚措施为请吃饭。如果成员在没有遇到其他意外的情况下无法按时完成任务，则可能是安排的失误，根据当时情况适当增加工时去完成或者在可以的情况下修改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成员人身遇到突发事件的风险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成员无法按时完成任务的风险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成员具备的知识技能与所负责内容不匹配的风险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成员对项目流程不了解的风险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内部交流不足引发的风险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3249930"/>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《项目工程计划》模板</a:t>
            </a:r>
            <a:endParaRPr lang="zh-CN" altLang="en-US" sz="2800" dirty="0" smtClean="0">
              <a:solidFill>
                <a:srgbClr val="595959"/>
              </a:solidFill>
            </a:endParaRPr>
          </a:p>
          <a:p>
            <a:pPr algn="l">
              <a:lnSpc>
                <a:spcPct val="130000"/>
              </a:lnSpc>
            </a:pPr>
            <a:r>
              <a:rPr lang="en-US" altLang="zh-CN" sz="2800" dirty="0" smtClean="0">
                <a:solidFill>
                  <a:srgbClr val="595959"/>
                </a:solidFill>
              </a:rPr>
              <a:t>		 </a:t>
            </a:r>
            <a:endParaRPr lang="en-US" altLang="zh-CN"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8340</Words>
  <Application>WPS 演示</Application>
  <PresentationFormat>自定义</PresentationFormat>
  <Paragraphs>583</Paragraphs>
  <Slides>28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1" baseType="lpstr">
      <vt:lpstr>Arial</vt:lpstr>
      <vt:lpstr>宋体</vt:lpstr>
      <vt:lpstr>Wingdings</vt:lpstr>
      <vt:lpstr>方正兰亭纤黑_GBK</vt:lpstr>
      <vt:lpstr>冬青黑体简体中文 W3</vt:lpstr>
      <vt:lpstr>微软雅黑</vt:lpstr>
      <vt:lpstr>Arial Unicode MS</vt:lpstr>
      <vt:lpstr>Calibri</vt:lpstr>
      <vt:lpstr>Times New Roman</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259</cp:revision>
  <dcterms:created xsi:type="dcterms:W3CDTF">2015-05-16T06:06:00Z</dcterms:created>
  <dcterms:modified xsi:type="dcterms:W3CDTF">2017-11-05T07:32:02Z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